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1" r:id="rId5"/>
    <p:sldId id="258" r:id="rId6"/>
    <p:sldId id="260" r:id="rId7"/>
    <p:sldId id="261" r:id="rId8"/>
    <p:sldId id="262" r:id="rId9"/>
    <p:sldId id="263" r:id="rId10"/>
    <p:sldId id="265" r:id="rId11"/>
    <p:sldId id="266" r:id="rId12"/>
    <p:sldId id="267" r:id="rId13"/>
    <p:sldId id="269" r:id="rId14"/>
    <p:sldId id="270" r:id="rId15"/>
    <p:sldId id="272" r:id="rId16"/>
    <p:sldId id="273" r:id="rId17"/>
    <p:sldId id="274" r:id="rId18"/>
    <p:sldId id="275"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91F1F4-7C0F-427B-98EA-2BD011EB2DC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93DB9CF-7B15-4730-9050-6E428AF4E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1B223F5-60A2-478B-917E-0C105892D655}"/>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5" name="Alt Bilgi Yer Tutucusu 4">
            <a:extLst>
              <a:ext uri="{FF2B5EF4-FFF2-40B4-BE49-F238E27FC236}">
                <a16:creationId xmlns:a16="http://schemas.microsoft.com/office/drawing/2014/main" id="{C67DDB47-F4D4-4AB2-8388-7CDB8231D9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E456C2-835E-459D-B125-93A9B23EEA95}"/>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47537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4356CF-5701-443D-9B9D-9BC98D76732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D9F69C5-6B07-41CC-8037-D53FB242544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DFC1A9-27E3-4948-B719-525A5AF9B0FC}"/>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5" name="Alt Bilgi Yer Tutucusu 4">
            <a:extLst>
              <a:ext uri="{FF2B5EF4-FFF2-40B4-BE49-F238E27FC236}">
                <a16:creationId xmlns:a16="http://schemas.microsoft.com/office/drawing/2014/main" id="{A5BB16C7-F781-4DD7-B598-9800B0F059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17C580-C805-42B7-B9D9-710FFAF2A565}"/>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67757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25124D8-9D0D-4545-9B8C-5347A444B60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7F365DD-B4BB-4BE0-81EF-BF31BDE836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AE68D9-0D30-4017-8BF0-3FA980A72599}"/>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5" name="Alt Bilgi Yer Tutucusu 4">
            <a:extLst>
              <a:ext uri="{FF2B5EF4-FFF2-40B4-BE49-F238E27FC236}">
                <a16:creationId xmlns:a16="http://schemas.microsoft.com/office/drawing/2014/main" id="{9C32A1FC-225C-437D-9E05-2A62FCC367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9B84A27-17A0-4784-8837-80DF18716867}"/>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44000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A1B114-2C91-4C06-A522-E2862EC72D0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27FAB58-091C-498F-85C5-1B62B0D30A6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4764BF-0289-4595-8695-16531087D8A9}"/>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5" name="Alt Bilgi Yer Tutucusu 4">
            <a:extLst>
              <a:ext uri="{FF2B5EF4-FFF2-40B4-BE49-F238E27FC236}">
                <a16:creationId xmlns:a16="http://schemas.microsoft.com/office/drawing/2014/main" id="{331697C1-36FE-411C-9BF9-E7C2618BE5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39014D-9C32-4D93-8FD4-9BDDE6F6225A}"/>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82024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5EEC1-7B50-4D0B-BD07-12E4430B2EF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9AECC5F-F546-4B7B-B47D-5EA9D8A9E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AB66C84-2D40-4486-B017-F48ABDAF3BE5}"/>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5" name="Alt Bilgi Yer Tutucusu 4">
            <a:extLst>
              <a:ext uri="{FF2B5EF4-FFF2-40B4-BE49-F238E27FC236}">
                <a16:creationId xmlns:a16="http://schemas.microsoft.com/office/drawing/2014/main" id="{07D57FB4-1A4F-48C2-95F7-6483D114CD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B255659-78CA-4846-8C15-A2DE2EBF68A0}"/>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77244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AD9525-15D7-4E67-9900-3F1CAFDFCD4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A065842-FCA7-4669-8327-37A0ADCFBAC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40B2FDC-97BF-41F8-8A5E-F93E01901C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586831D-6D40-4B60-AA73-89762F9A6FDB}"/>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6" name="Alt Bilgi Yer Tutucusu 5">
            <a:extLst>
              <a:ext uri="{FF2B5EF4-FFF2-40B4-BE49-F238E27FC236}">
                <a16:creationId xmlns:a16="http://schemas.microsoft.com/office/drawing/2014/main" id="{BACDB2D5-3C42-43D6-BC85-2301E159FD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151FE6C-D00F-4B06-8037-5B0A503AA20C}"/>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11804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0EAC9-B6B0-4F3D-B3F7-F0C1FE4D267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BB062B0-9912-4B46-8266-71984ABE5B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F9832F7-FF1F-4C34-AF49-9C6DB18E9D1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AB2AA14-FBEF-4619-AEAD-D9FD874D3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8C99A16-5F1A-406E-9FC6-1F674302C1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517369A-FFA8-460B-8EA2-A1CC2B1E0236}"/>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8" name="Alt Bilgi Yer Tutucusu 7">
            <a:extLst>
              <a:ext uri="{FF2B5EF4-FFF2-40B4-BE49-F238E27FC236}">
                <a16:creationId xmlns:a16="http://schemas.microsoft.com/office/drawing/2014/main" id="{CC718D4C-AF13-4F2F-A8FE-0FD3E940483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1784D00-B87B-412E-90A6-E8FD21A6C107}"/>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14961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29450-2466-44FC-B21F-479AC1E4999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F959BDC-B100-4F38-905E-AFA3AB5BCD09}"/>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4" name="Alt Bilgi Yer Tutucusu 3">
            <a:extLst>
              <a:ext uri="{FF2B5EF4-FFF2-40B4-BE49-F238E27FC236}">
                <a16:creationId xmlns:a16="http://schemas.microsoft.com/office/drawing/2014/main" id="{DFCDE9F0-45AA-400C-ADD1-9AC1AC5F976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032EBF5-903C-4102-9E48-E7E7F65DDA50}"/>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20673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7D17202-4A8D-44BA-9743-E5027CFAE15C}"/>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3" name="Alt Bilgi Yer Tutucusu 2">
            <a:extLst>
              <a:ext uri="{FF2B5EF4-FFF2-40B4-BE49-F238E27FC236}">
                <a16:creationId xmlns:a16="http://schemas.microsoft.com/office/drawing/2014/main" id="{290EE8B5-AB5C-476B-BB7F-29CD6A97CA5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A785380-B1AB-4ADE-9152-2D21D093EA7C}"/>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329686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107A0E-E823-4CDF-A8C9-F05D77F12B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26E2575-81A2-42D4-B0D8-14078F8BD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8271A54-004C-405D-8129-BD65B0894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93688D5-80BD-426E-913E-DD1DBB2E2CA7}"/>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6" name="Alt Bilgi Yer Tutucusu 5">
            <a:extLst>
              <a:ext uri="{FF2B5EF4-FFF2-40B4-BE49-F238E27FC236}">
                <a16:creationId xmlns:a16="http://schemas.microsoft.com/office/drawing/2014/main" id="{D84E8B3E-9CB1-4085-8727-4653D2B4CD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5767799-E652-4792-9416-25274A77A525}"/>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135913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88151A-E118-454D-B75B-2576B852E44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921605A-6E46-4475-9206-2435249E6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C2F4764-0857-4594-B156-1DE3BA77E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EE39C3-2093-4778-87AC-A2A81179CF2B}"/>
              </a:ext>
            </a:extLst>
          </p:cNvPr>
          <p:cNvSpPr>
            <a:spLocks noGrp="1"/>
          </p:cNvSpPr>
          <p:nvPr>
            <p:ph type="dt" sz="half" idx="10"/>
          </p:nvPr>
        </p:nvSpPr>
        <p:spPr/>
        <p:txBody>
          <a:bodyPr/>
          <a:lstStyle/>
          <a:p>
            <a:fld id="{AC894D6A-F672-4A27-A923-AC146A44D318}" type="datetimeFigureOut">
              <a:rPr lang="tr-TR" smtClean="0"/>
              <a:t>23.06.2020</a:t>
            </a:fld>
            <a:endParaRPr lang="tr-TR"/>
          </a:p>
        </p:txBody>
      </p:sp>
      <p:sp>
        <p:nvSpPr>
          <p:cNvPr id="6" name="Alt Bilgi Yer Tutucusu 5">
            <a:extLst>
              <a:ext uri="{FF2B5EF4-FFF2-40B4-BE49-F238E27FC236}">
                <a16:creationId xmlns:a16="http://schemas.microsoft.com/office/drawing/2014/main" id="{2A2C5A73-68BB-4A10-90F6-3DEE3D5B0E7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6A9CC81-B5E4-42C4-A5FC-95170139AACF}"/>
              </a:ext>
            </a:extLst>
          </p:cNvPr>
          <p:cNvSpPr>
            <a:spLocks noGrp="1"/>
          </p:cNvSpPr>
          <p:nvPr>
            <p:ph type="sldNum" sz="quarter" idx="12"/>
          </p:nvPr>
        </p:nvSpPr>
        <p:spPr/>
        <p:txBody>
          <a:bodyPr/>
          <a:lstStyle/>
          <a:p>
            <a:fld id="{5DF0C870-2768-41F8-90C0-65BB21D91D96}" type="slidenum">
              <a:rPr lang="tr-TR" smtClean="0"/>
              <a:t>‹#›</a:t>
            </a:fld>
            <a:endParaRPr lang="tr-TR"/>
          </a:p>
        </p:txBody>
      </p:sp>
    </p:spTree>
    <p:extLst>
      <p:ext uri="{BB962C8B-B14F-4D97-AF65-F5344CB8AC3E}">
        <p14:creationId xmlns:p14="http://schemas.microsoft.com/office/powerpoint/2010/main" val="196272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CB5F9EA-6410-419D-A47B-6FDCF9AAA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DD9586A-45F5-44A4-8DD8-A7325B1FE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255A13-82F0-4AEA-8CA1-CEEA26A7D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94D6A-F672-4A27-A923-AC146A44D318}" type="datetimeFigureOut">
              <a:rPr lang="tr-TR" smtClean="0"/>
              <a:t>23.06.2020</a:t>
            </a:fld>
            <a:endParaRPr lang="tr-TR"/>
          </a:p>
        </p:txBody>
      </p:sp>
      <p:sp>
        <p:nvSpPr>
          <p:cNvPr id="5" name="Alt Bilgi Yer Tutucusu 4">
            <a:extLst>
              <a:ext uri="{FF2B5EF4-FFF2-40B4-BE49-F238E27FC236}">
                <a16:creationId xmlns:a16="http://schemas.microsoft.com/office/drawing/2014/main" id="{8091A67E-FB70-4E0A-AB2B-DDFACFDF7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7CF22D8-657B-41D2-A3A0-14A36D04F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0C870-2768-41F8-90C0-65BB21D91D96}" type="slidenum">
              <a:rPr lang="tr-TR" smtClean="0"/>
              <a:t>‹#›</a:t>
            </a:fld>
            <a:endParaRPr lang="tr-TR"/>
          </a:p>
        </p:txBody>
      </p:sp>
    </p:spTree>
    <p:extLst>
      <p:ext uri="{BB962C8B-B14F-4D97-AF65-F5344CB8AC3E}">
        <p14:creationId xmlns:p14="http://schemas.microsoft.com/office/powerpoint/2010/main" val="50532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C7D8E9-614F-458D-9810-CCB61B33C165}"/>
              </a:ext>
            </a:extLst>
          </p:cNvPr>
          <p:cNvSpPr>
            <a:spLocks noGrp="1"/>
          </p:cNvSpPr>
          <p:nvPr>
            <p:ph type="ctrTitle"/>
          </p:nvPr>
        </p:nvSpPr>
        <p:spPr>
          <a:xfrm>
            <a:off x="1461856" y="1717167"/>
            <a:ext cx="9144000" cy="2387600"/>
          </a:xfrm>
        </p:spPr>
        <p:txBody>
          <a:bodyPr/>
          <a:lstStyle/>
          <a:p>
            <a:r>
              <a:rPr lang="tr-TR" dirty="0"/>
              <a:t>Staj Başvurusu İçin Yapılacak İşlemler</a:t>
            </a:r>
          </a:p>
        </p:txBody>
      </p:sp>
    </p:spTree>
    <p:extLst>
      <p:ext uri="{BB962C8B-B14F-4D97-AF65-F5344CB8AC3E}">
        <p14:creationId xmlns:p14="http://schemas.microsoft.com/office/powerpoint/2010/main" val="40546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30A3761-0365-439F-AF35-FBE8C9F17240}"/>
              </a:ext>
            </a:extLst>
          </p:cNvPr>
          <p:cNvPicPr>
            <a:picLocks noChangeAspect="1"/>
          </p:cNvPicPr>
          <p:nvPr/>
        </p:nvPicPr>
        <p:blipFill rotWithShape="1">
          <a:blip r:embed="rId2"/>
          <a:srcRect t="7028" b="-1"/>
          <a:stretch/>
        </p:blipFill>
        <p:spPr>
          <a:xfrm>
            <a:off x="0" y="129421"/>
            <a:ext cx="12192000" cy="6342426"/>
          </a:xfrm>
          <a:prstGeom prst="rect">
            <a:avLst/>
          </a:prstGeom>
        </p:spPr>
      </p:pic>
      <p:sp>
        <p:nvSpPr>
          <p:cNvPr id="3" name="Metin kutusu 2">
            <a:extLst>
              <a:ext uri="{FF2B5EF4-FFF2-40B4-BE49-F238E27FC236}">
                <a16:creationId xmlns:a16="http://schemas.microsoft.com/office/drawing/2014/main" id="{97C8A392-0B6D-4557-9255-7EB6E8E0585A}"/>
              </a:ext>
            </a:extLst>
          </p:cNvPr>
          <p:cNvSpPr txBox="1"/>
          <p:nvPr/>
        </p:nvSpPr>
        <p:spPr>
          <a:xfrm>
            <a:off x="4935984" y="5619564"/>
            <a:ext cx="6773663" cy="1200329"/>
          </a:xfrm>
          <a:prstGeom prst="rect">
            <a:avLst/>
          </a:prstGeom>
          <a:noFill/>
        </p:spPr>
        <p:txBody>
          <a:bodyPr wrap="square" rtlCol="0">
            <a:spAutoFit/>
          </a:bodyPr>
          <a:lstStyle/>
          <a:p>
            <a:r>
              <a:rPr lang="tr-TR" u="sng" dirty="0">
                <a:solidFill>
                  <a:srgbClr val="FF0000"/>
                </a:solidFill>
              </a:rPr>
              <a:t>*Önemli Not: </a:t>
            </a:r>
            <a:r>
              <a:rPr lang="tr-TR" dirty="0"/>
              <a:t>Eğer e-devlet sisteminden bu belge temin edilemiyorsa, öğrencinin Sosyal Güvenlik Kurumu ile görüşmesi ve problemi çözmesi gerekmektedir. Bu belge olmadığı taktirde staj başlangıcı yapılmayacaktır. </a:t>
            </a:r>
            <a:r>
              <a:rPr lang="tr-TR" dirty="0">
                <a:solidFill>
                  <a:srgbClr val="FF0000"/>
                </a:solidFill>
              </a:rPr>
              <a:t> </a:t>
            </a:r>
          </a:p>
        </p:txBody>
      </p:sp>
    </p:spTree>
    <p:extLst>
      <p:ext uri="{BB962C8B-B14F-4D97-AF65-F5344CB8AC3E}">
        <p14:creationId xmlns:p14="http://schemas.microsoft.com/office/powerpoint/2010/main" val="22927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231234" y="323990"/>
            <a:ext cx="10335166" cy="338554"/>
          </a:xfrm>
          <a:prstGeom prst="rect">
            <a:avLst/>
          </a:prstGeom>
          <a:solidFill>
            <a:srgbClr val="FFC000"/>
          </a:solid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7) 5., 6., 7. veya 8. yarıyıldan daha önce ders alındığını belirten transkript veya danışman onaylı not dökümü sayfası:</a:t>
            </a:r>
            <a:endParaRPr lang="tr-TR" sz="1600"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1066800"/>
            <a:ext cx="5909569" cy="2031325"/>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Bölümdeki danışman hocanızdan ilgili yarıyıllarda ders aldığınızı belirten imzalı bir yazının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veya .jpeg uzantılı halini temin etmeniz gerekmektedir. Bölümdeki danışman hocalarınızda bu dilekçenin bir örneği bulunmaktadır. İstemeniz halinde size imzalayıp göndereceklerdir.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256A3084-7462-4FF1-AC5C-1490E70C3BA9}"/>
              </a:ext>
            </a:extLst>
          </p:cNvPr>
          <p:cNvPicPr>
            <a:picLocks noChangeAspect="1"/>
          </p:cNvPicPr>
          <p:nvPr/>
        </p:nvPicPr>
        <p:blipFill>
          <a:blip r:embed="rId2"/>
          <a:stretch>
            <a:fillRect/>
          </a:stretch>
        </p:blipFill>
        <p:spPr>
          <a:xfrm>
            <a:off x="6204303" y="1168132"/>
            <a:ext cx="5773655" cy="4951936"/>
          </a:xfrm>
          <a:prstGeom prst="rect">
            <a:avLst/>
          </a:prstGeom>
          <a:ln>
            <a:noFill/>
          </a:ln>
          <a:effectLst>
            <a:outerShdw blurRad="292100" dist="139700" dir="2700000" algn="tl" rotWithShape="0">
              <a:srgbClr val="333333">
                <a:alpha val="65000"/>
              </a:srgbClr>
            </a:outerShdw>
          </a:effectLst>
        </p:spPr>
      </p:pic>
      <p:cxnSp>
        <p:nvCxnSpPr>
          <p:cNvPr id="8" name="Bağlayıcı: Eğri 7">
            <a:extLst>
              <a:ext uri="{FF2B5EF4-FFF2-40B4-BE49-F238E27FC236}">
                <a16:creationId xmlns:a16="http://schemas.microsoft.com/office/drawing/2014/main" id="{1AE75089-F81A-4690-969F-39BD848DD04D}"/>
              </a:ext>
            </a:extLst>
          </p:cNvPr>
          <p:cNvCxnSpPr>
            <a:cxnSpLocks/>
            <a:endCxn id="2" idx="1"/>
          </p:cNvCxnSpPr>
          <p:nvPr/>
        </p:nvCxnSpPr>
        <p:spPr>
          <a:xfrm>
            <a:off x="3942700" y="2552150"/>
            <a:ext cx="2261603" cy="1091950"/>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01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186431" y="461639"/>
            <a:ext cx="8640069"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11) ZORUNLU.xls </a:t>
            </a:r>
            <a:r>
              <a:rPr lang="tr-TR" b="1" dirty="0" err="1">
                <a:latin typeface="Times New Roman" panose="02020603050405020304" pitchFamily="18" charset="0"/>
                <a:cs typeface="Times New Roman" panose="02020603050405020304" pitchFamily="18" charset="0"/>
              </a:rPr>
              <a:t>excel</a:t>
            </a:r>
            <a:r>
              <a:rPr lang="tr-TR" b="1" dirty="0">
                <a:latin typeface="Times New Roman" panose="02020603050405020304" pitchFamily="18" charset="0"/>
                <a:cs typeface="Times New Roman" panose="02020603050405020304" pitchFamily="18" charset="0"/>
              </a:rPr>
              <a:t> dosyasının doldurulması ve komisyon üyelerine gönderilmesi.</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1066800"/>
            <a:ext cx="11674136" cy="120032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Bölüm sayfamızın Duyurular kısmında bulunan ZORUNLU.xls uzantılı Excel dosyası doldurulacak ve .</a:t>
            </a:r>
            <a:r>
              <a:rPr lang="tr-TR" dirty="0" err="1">
                <a:latin typeface="Times New Roman" panose="02020603050405020304" pitchFamily="18" charset="0"/>
                <a:cs typeface="Times New Roman" panose="02020603050405020304" pitchFamily="18" charset="0"/>
              </a:rPr>
              <a:t>xls</a:t>
            </a:r>
            <a:r>
              <a:rPr lang="tr-TR" dirty="0">
                <a:latin typeface="Times New Roman" panose="02020603050405020304" pitchFamily="18" charset="0"/>
                <a:cs typeface="Times New Roman" panose="02020603050405020304" pitchFamily="18" charset="0"/>
              </a:rPr>
              <a:t> uzantılı olarak ilgili komisyon üyelerine mail yoluyla gönderilecektir.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0352C9B9-14C5-47C1-AD0D-C7258A29A45E}"/>
              </a:ext>
            </a:extLst>
          </p:cNvPr>
          <p:cNvPicPr>
            <a:picLocks noChangeAspect="1"/>
          </p:cNvPicPr>
          <p:nvPr/>
        </p:nvPicPr>
        <p:blipFill>
          <a:blip r:embed="rId2"/>
          <a:stretch>
            <a:fillRect/>
          </a:stretch>
        </p:blipFill>
        <p:spPr>
          <a:xfrm>
            <a:off x="406399" y="2595429"/>
            <a:ext cx="11454167" cy="2852397"/>
          </a:xfrm>
          <a:prstGeom prst="rect">
            <a:avLst/>
          </a:prstGeom>
        </p:spPr>
      </p:pic>
      <p:cxnSp>
        <p:nvCxnSpPr>
          <p:cNvPr id="8" name="Bağlayıcı: Eğri 7">
            <a:extLst>
              <a:ext uri="{FF2B5EF4-FFF2-40B4-BE49-F238E27FC236}">
                <a16:creationId xmlns:a16="http://schemas.microsoft.com/office/drawing/2014/main" id="{1AE75089-F81A-4690-969F-39BD848DD04D}"/>
              </a:ext>
            </a:extLst>
          </p:cNvPr>
          <p:cNvCxnSpPr>
            <a:cxnSpLocks/>
          </p:cNvCxnSpPr>
          <p:nvPr/>
        </p:nvCxnSpPr>
        <p:spPr>
          <a:xfrm rot="16200000" flipH="1">
            <a:off x="4772886" y="1780314"/>
            <a:ext cx="919029" cy="711200"/>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Bağlayıcı: Eğri 8">
            <a:extLst>
              <a:ext uri="{FF2B5EF4-FFF2-40B4-BE49-F238E27FC236}">
                <a16:creationId xmlns:a16="http://schemas.microsoft.com/office/drawing/2014/main" id="{EF4B89EF-8CB8-4F4D-B687-88E77F026083}"/>
              </a:ext>
            </a:extLst>
          </p:cNvPr>
          <p:cNvCxnSpPr>
            <a:cxnSpLocks/>
          </p:cNvCxnSpPr>
          <p:nvPr/>
        </p:nvCxnSpPr>
        <p:spPr>
          <a:xfrm rot="5400000">
            <a:off x="7134958" y="5150802"/>
            <a:ext cx="959730" cy="918836"/>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A63D7C16-DF84-4329-B61B-FEBF9B475E98}"/>
              </a:ext>
            </a:extLst>
          </p:cNvPr>
          <p:cNvSpPr txBox="1"/>
          <p:nvPr/>
        </p:nvSpPr>
        <p:spPr>
          <a:xfrm>
            <a:off x="4238718" y="5803037"/>
            <a:ext cx="2698565" cy="92333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Sağlık hizmeti alanlar (Ek2-A’yı dolduranlar)</a:t>
            </a:r>
          </a:p>
          <a:p>
            <a:pPr algn="just"/>
            <a:r>
              <a:rPr lang="tr-TR" dirty="0">
                <a:latin typeface="Times New Roman" panose="02020603050405020304" pitchFamily="18" charset="0"/>
                <a:cs typeface="Times New Roman" panose="02020603050405020304" pitchFamily="18" charset="0"/>
              </a:rPr>
              <a:t>22 yazacak</a:t>
            </a:r>
          </a:p>
        </p:txBody>
      </p:sp>
      <p:cxnSp>
        <p:nvCxnSpPr>
          <p:cNvPr id="11" name="Bağlayıcı: Eğri 10">
            <a:extLst>
              <a:ext uri="{FF2B5EF4-FFF2-40B4-BE49-F238E27FC236}">
                <a16:creationId xmlns:a16="http://schemas.microsoft.com/office/drawing/2014/main" id="{58A09B34-1E4D-4133-86B7-0A41EAA4CC6A}"/>
              </a:ext>
            </a:extLst>
          </p:cNvPr>
          <p:cNvCxnSpPr>
            <a:cxnSpLocks/>
          </p:cNvCxnSpPr>
          <p:nvPr/>
        </p:nvCxnSpPr>
        <p:spPr>
          <a:xfrm>
            <a:off x="8226641" y="5282755"/>
            <a:ext cx="599859" cy="508445"/>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a16="http://schemas.microsoft.com/office/drawing/2014/main" id="{DC02D5FC-1C81-4A23-BCA0-A6C8778D892A}"/>
              </a:ext>
            </a:extLst>
          </p:cNvPr>
          <p:cNvSpPr txBox="1"/>
          <p:nvPr/>
        </p:nvSpPr>
        <p:spPr>
          <a:xfrm>
            <a:off x="8826500" y="5817859"/>
            <a:ext cx="2698565" cy="92333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Sağlık hizmeti almayanlar (Ek2-B’yi dolduranlar)</a:t>
            </a:r>
          </a:p>
          <a:p>
            <a:pPr algn="just"/>
            <a:r>
              <a:rPr lang="tr-TR" dirty="0">
                <a:latin typeface="Times New Roman" panose="02020603050405020304" pitchFamily="18" charset="0"/>
                <a:cs typeface="Times New Roman" panose="02020603050405020304" pitchFamily="18" charset="0"/>
              </a:rPr>
              <a:t>43 yazacak</a:t>
            </a:r>
          </a:p>
        </p:txBody>
      </p:sp>
    </p:spTree>
    <p:extLst>
      <p:ext uri="{BB962C8B-B14F-4D97-AF65-F5344CB8AC3E}">
        <p14:creationId xmlns:p14="http://schemas.microsoft.com/office/powerpoint/2010/main" val="300109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4C921B2-7198-4FDE-8733-771C2C48ED09}"/>
              </a:ext>
            </a:extLst>
          </p:cNvPr>
          <p:cNvPicPr>
            <a:picLocks noChangeAspect="1"/>
          </p:cNvPicPr>
          <p:nvPr/>
        </p:nvPicPr>
        <p:blipFill>
          <a:blip r:embed="rId2"/>
          <a:stretch>
            <a:fillRect/>
          </a:stretch>
        </p:blipFill>
        <p:spPr>
          <a:xfrm>
            <a:off x="0" y="4731"/>
            <a:ext cx="12192000" cy="6848538"/>
          </a:xfrm>
          <a:prstGeom prst="rect">
            <a:avLst/>
          </a:prstGeom>
        </p:spPr>
      </p:pic>
    </p:spTree>
    <p:extLst>
      <p:ext uri="{BB962C8B-B14F-4D97-AF65-F5344CB8AC3E}">
        <p14:creationId xmlns:p14="http://schemas.microsoft.com/office/powerpoint/2010/main" val="426832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560773" y="461639"/>
            <a:ext cx="36683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10) Staj Sicil Fişinin Temini (Ek 4):</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1066800"/>
            <a:ext cx="5909569" cy="120032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2 adet hazırlanacak ve staj bitiminde işyerindeki amire verilerek doldurulması istenecek ve kapalı zarfta size teslim edilmesi istenecek.</a:t>
            </a:r>
          </a:p>
          <a:p>
            <a:pPr algn="just"/>
            <a:endParaRPr lang="tr-TR" dirty="0">
              <a:latin typeface="Times New Roman" panose="02020603050405020304" pitchFamily="18" charset="0"/>
              <a:cs typeface="Times New Roman" panose="02020603050405020304" pitchFamily="18" charset="0"/>
            </a:endParaRPr>
          </a:p>
        </p:txBody>
      </p:sp>
      <p:cxnSp>
        <p:nvCxnSpPr>
          <p:cNvPr id="8" name="Bağlayıcı: Eğri 7">
            <a:extLst>
              <a:ext uri="{FF2B5EF4-FFF2-40B4-BE49-F238E27FC236}">
                <a16:creationId xmlns:a16="http://schemas.microsoft.com/office/drawing/2014/main" id="{1AE75089-F81A-4690-969F-39BD848DD04D}"/>
              </a:ext>
            </a:extLst>
          </p:cNvPr>
          <p:cNvCxnSpPr>
            <a:cxnSpLocks/>
          </p:cNvCxnSpPr>
          <p:nvPr/>
        </p:nvCxnSpPr>
        <p:spPr>
          <a:xfrm>
            <a:off x="4038600" y="1714500"/>
            <a:ext cx="2247900" cy="1231900"/>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BF707414-47D2-40D0-A116-D5DF5EF11EC3}"/>
              </a:ext>
            </a:extLst>
          </p:cNvPr>
          <p:cNvPicPr>
            <a:picLocks noChangeAspect="1"/>
          </p:cNvPicPr>
          <p:nvPr/>
        </p:nvPicPr>
        <p:blipFill>
          <a:blip r:embed="rId2"/>
          <a:stretch>
            <a:fillRect/>
          </a:stretch>
        </p:blipFill>
        <p:spPr>
          <a:xfrm>
            <a:off x="6394883" y="137604"/>
            <a:ext cx="4679544" cy="6582792"/>
          </a:xfrm>
          <a:prstGeom prst="rect">
            <a:avLst/>
          </a:prstGeom>
        </p:spPr>
      </p:pic>
    </p:spTree>
    <p:extLst>
      <p:ext uri="{BB962C8B-B14F-4D97-AF65-F5344CB8AC3E}">
        <p14:creationId xmlns:p14="http://schemas.microsoft.com/office/powerpoint/2010/main" val="122912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0600" y="526896"/>
            <a:ext cx="10515600" cy="1325563"/>
          </a:xfrm>
          <a:solidFill>
            <a:srgbClr val="FFC000"/>
          </a:solidFill>
        </p:spPr>
        <p:txBody>
          <a:bodyPr>
            <a:normAutofit/>
          </a:bodyPr>
          <a:lstStyle/>
          <a:p>
            <a:pPr algn="ctr"/>
            <a:r>
              <a:rPr lang="tr-TR" sz="6600" b="1" dirty="0">
                <a:latin typeface="Times New Roman" panose="02020603050405020304" pitchFamily="18" charset="0"/>
                <a:cs typeface="Times New Roman" panose="02020603050405020304" pitchFamily="18" charset="0"/>
              </a:rPr>
              <a:t>Sık sorulan sorular</a:t>
            </a:r>
          </a:p>
        </p:txBody>
      </p:sp>
      <p:sp>
        <p:nvSpPr>
          <p:cNvPr id="4" name="Dikdörtgen 3"/>
          <p:cNvSpPr/>
          <p:nvPr/>
        </p:nvSpPr>
        <p:spPr>
          <a:xfrm>
            <a:off x="990600" y="2250431"/>
            <a:ext cx="10515600" cy="3920560"/>
          </a:xfrm>
          <a:prstGeom prst="rect">
            <a:avLst/>
          </a:prstGeom>
          <a:noFill/>
        </p:spPr>
        <p:txBody>
          <a:bodyPr wrap="square">
            <a:spAutoFit/>
          </a:bodyPr>
          <a:lstStyle/>
          <a:p>
            <a:pPr algn="ctr"/>
            <a:r>
              <a:rPr lang="tr-TR" sz="2400" b="1" dirty="0">
                <a:solidFill>
                  <a:srgbClr val="222222"/>
                </a:solidFill>
                <a:latin typeface="Times New Roman" panose="02020603050405020304" pitchFamily="18" charset="0"/>
                <a:cs typeface="Times New Roman" panose="02020603050405020304" pitchFamily="18" charset="0"/>
              </a:rPr>
              <a:t>TÜM ÖĞRENCİLERİN DİKKATİNE </a:t>
            </a:r>
          </a:p>
          <a:p>
            <a:pPr algn="ctr"/>
            <a:endParaRPr lang="tr-TR" sz="2400" b="1" dirty="0">
              <a:solidFill>
                <a:srgbClr val="222222"/>
              </a:solidFill>
              <a:latin typeface="Times New Roman" panose="02020603050405020304" pitchFamily="18" charset="0"/>
              <a:cs typeface="Times New Roman" panose="02020603050405020304" pitchFamily="18" charset="0"/>
            </a:endParaRPr>
          </a:p>
          <a:p>
            <a:pPr algn="ctr"/>
            <a:r>
              <a:rPr lang="tr-TR" sz="2400" b="1" dirty="0">
                <a:solidFill>
                  <a:srgbClr val="222222"/>
                </a:solidFill>
                <a:latin typeface="Times New Roman" panose="02020603050405020304" pitchFamily="18" charset="0"/>
                <a:cs typeface="Times New Roman" panose="02020603050405020304" pitchFamily="18" charset="0"/>
              </a:rPr>
              <a:t>ÖNEMLİ NOT!!!</a:t>
            </a:r>
          </a:p>
          <a:p>
            <a:pPr algn="just"/>
            <a:endParaRPr lang="tr-TR" b="1" dirty="0">
              <a:solidFill>
                <a:srgbClr val="222222"/>
              </a:solidFill>
              <a:latin typeface="Times New Roman" panose="02020603050405020304" pitchFamily="18" charset="0"/>
              <a:cs typeface="Times New Roman" panose="02020603050405020304" pitchFamily="18" charset="0"/>
            </a:endParaRPr>
          </a:p>
          <a:p>
            <a:pPr algn="just">
              <a:lnSpc>
                <a:spcPct val="150000"/>
              </a:lnSpc>
            </a:pPr>
            <a:r>
              <a:rPr lang="tr-TR" dirty="0">
                <a:solidFill>
                  <a:srgbClr val="222222"/>
                </a:solidFill>
                <a:latin typeface="Times New Roman" panose="02020603050405020304" pitchFamily="18" charset="0"/>
                <a:cs typeface="Times New Roman" panose="02020603050405020304" pitchFamily="18" charset="0"/>
              </a:rPr>
              <a:t>Staj ile ilgili tüm sorularınızı sizler için görevlendirilmiş staj komisyon üyeleri ile öncelikle görüşerek halletmeniz gereklidir. Anlaşılmayan bir durum olursa ilgili staj komisyon üyeleri staj komisyon başkanları ile iletişime geçmelidir. Aşağıda listelenen Sık Sorulan Sorular öğrencilerden gelen soruların yoğunluğuna göre güncellenecektir.</a:t>
            </a:r>
          </a:p>
          <a:p>
            <a:pPr algn="just">
              <a:lnSpc>
                <a:spcPct val="150000"/>
              </a:lnSpc>
            </a:pPr>
            <a:endParaRPr lang="tr-TR" dirty="0">
              <a:solidFill>
                <a:srgbClr val="222222"/>
              </a:solidFill>
              <a:latin typeface="Times New Roman" panose="02020603050405020304" pitchFamily="18" charset="0"/>
              <a:cs typeface="Times New Roman" panose="02020603050405020304" pitchFamily="18" charset="0"/>
            </a:endParaRPr>
          </a:p>
          <a:p>
            <a:pPr algn="ctr">
              <a:lnSpc>
                <a:spcPct val="150000"/>
              </a:lnSpc>
            </a:pPr>
            <a:r>
              <a:rPr lang="tr-TR" i="1" dirty="0">
                <a:solidFill>
                  <a:srgbClr val="222222"/>
                </a:solidFill>
                <a:latin typeface="Times New Roman" panose="02020603050405020304" pitchFamily="18" charset="0"/>
                <a:cs typeface="Times New Roman" panose="02020603050405020304" pitchFamily="18" charset="0"/>
              </a:rPr>
              <a:t>Staj komisyon başkanları ile telefon veya mail yoluyla iletişime GEÇMEYİNİZ!!!</a:t>
            </a:r>
          </a:p>
        </p:txBody>
      </p:sp>
    </p:spTree>
    <p:extLst>
      <p:ext uri="{BB962C8B-B14F-4D97-AF65-F5344CB8AC3E}">
        <p14:creationId xmlns:p14="http://schemas.microsoft.com/office/powerpoint/2010/main" val="351090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 y="101600"/>
            <a:ext cx="11620500" cy="6629399"/>
          </a:xfrm>
        </p:spPr>
        <p:txBody>
          <a:bodyPr>
            <a:normAutofit/>
          </a:bodyPr>
          <a:lstStyle/>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1. Yaz Stajı-1’i şantiyede, Yaz Stajı-2’yi büroda yapma zorunluluğu var mı?</a:t>
            </a:r>
          </a:p>
          <a:p>
            <a:pPr marL="0" indent="0" algn="just">
              <a:buNone/>
            </a:pPr>
            <a:endParaRPr lang="tr-TR" sz="2000"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Yaz Stajı-1’in kesinlikle şantiyede yapılması gerekmektedir. Yaz Stajı-2 ise öğrencinin isteğine göre şantiyede veya büroda yapılabilir.</a:t>
            </a: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2. </a:t>
            </a:r>
            <a:r>
              <a:rPr lang="tr-TR" sz="2000" b="1" dirty="0">
                <a:latin typeface="Times New Roman" panose="02020603050405020304" pitchFamily="18" charset="0"/>
                <a:cs typeface="Times New Roman" panose="02020603050405020304" pitchFamily="18" charset="0"/>
              </a:rPr>
              <a:t>Staj başvurusu için istenilen SPAS belgesi borç görüldüğü için oluşturulamadı. Ne yapmalıyım?</a:t>
            </a:r>
          </a:p>
          <a:p>
            <a:pPr marL="0" indent="0" algn="just">
              <a:buNone/>
            </a:pPr>
            <a:endParaRPr lang="tr-TR" sz="2000" b="1" dirty="0">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SPASS belgesini her ne sebeple olursa olsun e-devletten alamaz iseniz  EK2A veya EK2B’den durumunuza uygun olanı doldurunuz.</a:t>
            </a: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457200" indent="-457200" algn="just">
              <a:buAutoNum type="arabicPeriod" startAt="3"/>
            </a:pPr>
            <a:r>
              <a:rPr lang="tr-TR" sz="2000" b="1" dirty="0">
                <a:solidFill>
                  <a:srgbClr val="222222"/>
                </a:solidFill>
                <a:latin typeface="Times New Roman" panose="02020603050405020304" pitchFamily="18" charset="0"/>
                <a:cs typeface="Times New Roman" panose="02020603050405020304" pitchFamily="18" charset="0"/>
              </a:rPr>
              <a:t>Bu yaz YS1 ve YS2 stajımı yapmak istiyorum. Tek bir dosya mı hazırlamalıyım?</a:t>
            </a:r>
          </a:p>
          <a:p>
            <a:pPr marL="457200" indent="-457200" algn="just">
              <a:buAutoNum type="arabicPeriod" startAt="3"/>
            </a:pPr>
            <a:endParaRPr lang="tr-TR" sz="2000" b="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Her iki staj için ayrı ayrı dosyalar hazırlamalısınız. </a:t>
            </a:r>
            <a:r>
              <a:rPr lang="tr-TR" sz="2000" i="1" dirty="0" err="1">
                <a:solidFill>
                  <a:srgbClr val="222222"/>
                </a:solidFill>
                <a:latin typeface="Times New Roman" panose="02020603050405020304" pitchFamily="18" charset="0"/>
                <a:cs typeface="Times New Roman" panose="02020603050405020304" pitchFamily="18" charset="0"/>
              </a:rPr>
              <a:t>Örn</a:t>
            </a:r>
            <a:r>
              <a:rPr lang="tr-TR" sz="2000" i="1" dirty="0">
                <a:solidFill>
                  <a:srgbClr val="222222"/>
                </a:solidFill>
                <a:latin typeface="Times New Roman" panose="02020603050405020304" pitchFamily="18" charset="0"/>
                <a:cs typeface="Times New Roman" panose="02020603050405020304" pitchFamily="18" charset="0"/>
              </a:rPr>
              <a:t>. YS1 stajınız Pazartesi başlayıp 20 iş günü sonunda yani Cuma günü tamamlandıysa, YS2 stajınızı sonraki hafta Pazartesi başlayacak şekilde ayarlamalısınız. Eğer 20 günlük stajınız bayram vs. dolayısıyla Cuma günü bitmiyorsa, YS2 Stajınızı bir sonraki hafta Pazartesi başlayacak şekilde yazmalısınız.</a:t>
            </a:r>
            <a:endParaRPr lang="tr-TR" sz="2000" b="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b="1" i="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96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52400" y="101600"/>
            <a:ext cx="11620500" cy="6629399"/>
          </a:xfrm>
        </p:spPr>
        <p:txBody>
          <a:bodyPr>
            <a:normAutofit/>
          </a:bodyPr>
          <a:lstStyle/>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4. Devlet veya özel bir firmada çalışmaktayım. Bulunduğum yerde staj yapabilir miyim?</a:t>
            </a:r>
          </a:p>
          <a:p>
            <a:pPr marL="0" indent="0" algn="just">
              <a:buNone/>
            </a:pPr>
            <a:endParaRPr lang="tr-TR" sz="2000"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Evet, yapabilirsiniz.</a:t>
            </a: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5. </a:t>
            </a:r>
            <a:r>
              <a:rPr lang="tr-TR" sz="2000" b="1" dirty="0">
                <a:latin typeface="Times New Roman" panose="02020603050405020304" pitchFamily="18" charset="0"/>
                <a:cs typeface="Times New Roman" panose="02020603050405020304" pitchFamily="18" charset="0"/>
              </a:rPr>
              <a:t>Final ve bütünlemelerde derslerimi geçersem mezun durumundayım. Staja ne zaman başvurmalıyım?</a:t>
            </a:r>
          </a:p>
          <a:p>
            <a:pPr marL="0" indent="0" algn="just">
              <a:buNone/>
            </a:pPr>
            <a:endParaRPr lang="tr-TR" sz="2000" b="1" dirty="0">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Tüm derslerinizi başarıyla tamamladığınızı danışman hocanızdan aldığınız mezun durum belgesi ile ispatlamanız durumunda staja istediğiniz zaman başlayabilirsiniz.</a:t>
            </a: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6. Yapı denetim firmasında staj yapabilir miyim?</a:t>
            </a:r>
          </a:p>
          <a:p>
            <a:pPr marL="457200" indent="-457200" algn="just">
              <a:buAutoNum type="arabicPeriod" startAt="3"/>
            </a:pPr>
            <a:endParaRPr lang="tr-TR" sz="2000" b="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İnşaat alanı ile ilgili her türlü yeraltı ve yerüstü yapısında çalışabilirsiniz. Yalnızca bulunduğunuz firmada en az bir inşaat mühendisinin olması zorunludur.</a:t>
            </a:r>
            <a:endParaRPr lang="tr-TR" sz="2000" b="1" dirty="0">
              <a:solidFill>
                <a:srgbClr val="222222"/>
              </a:solidFill>
              <a:latin typeface="Times New Roman" panose="02020603050405020304" pitchFamily="18" charset="0"/>
              <a:cs typeface="Times New Roman" panose="02020603050405020304" pitchFamily="18" charset="0"/>
            </a:endParaRP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7. YS1 ve YS2 stajımı aynı firmada yapabilir miyim?</a:t>
            </a:r>
          </a:p>
          <a:p>
            <a:pPr marL="0" indent="0" algn="just">
              <a:buNone/>
            </a:pPr>
            <a:endParaRPr lang="tr-TR" sz="2000" b="1" i="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YS1 ve YS2 stajınızı aynı firmada yapabilirsiniz.</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01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52400" y="101600"/>
            <a:ext cx="11620500" cy="6629399"/>
          </a:xfrm>
        </p:spPr>
        <p:txBody>
          <a:bodyPr>
            <a:normAutofit/>
          </a:bodyPr>
          <a:lstStyle/>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8. Uzaktan staj yapmak istiyorum. Staj evraklarımı staj sonunda nasıl teslim etmeliyim?</a:t>
            </a:r>
          </a:p>
          <a:p>
            <a:pPr marL="0" indent="0" algn="just">
              <a:buNone/>
            </a:pPr>
            <a:endParaRPr lang="tr-TR" sz="2000"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Staj başvurusu normal staj başvurusu gibi yapılacaktır. Staj sonunda staj defteri ve firma tarafından size verilen videolar ile birlikte teslim yapılacaktır.</a:t>
            </a:r>
          </a:p>
          <a:p>
            <a:pPr marL="0" indent="0" algn="just">
              <a:buNone/>
            </a:pPr>
            <a:endParaRPr lang="tr-TR" sz="2000" i="1"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222222"/>
                </a:solidFill>
                <a:latin typeface="Times New Roman" panose="02020603050405020304" pitchFamily="18" charset="0"/>
                <a:cs typeface="Times New Roman" panose="02020603050405020304" pitchFamily="18" charset="0"/>
              </a:rPr>
              <a:t>9. Senato kararı yayımlanmış fakat klasik usulle staj yapıp uzaktan online yaz okulu ile alakalı bir şey söylenmemiş. Yani biz normal bir şekilde stajımıza devam ederken aynı anda uzaktan eğitimle yaz okulu yapabilir miyiz?</a:t>
            </a:r>
          </a:p>
          <a:p>
            <a:pPr marL="0" indent="0" algn="just">
              <a:buNone/>
            </a:pPr>
            <a:endParaRPr lang="tr-TR" sz="2000" dirty="0">
              <a:solidFill>
                <a:srgbClr val="222222"/>
              </a:solidFill>
              <a:latin typeface="Times New Roman" panose="02020603050405020304" pitchFamily="18" charset="0"/>
              <a:cs typeface="Times New Roman" panose="02020603050405020304" pitchFamily="18" charset="0"/>
            </a:endParaRPr>
          </a:p>
          <a:p>
            <a:pPr marL="0" indent="0" algn="just">
              <a:buNone/>
            </a:pPr>
            <a:r>
              <a:rPr lang="tr-TR" sz="2000" i="1" dirty="0">
                <a:solidFill>
                  <a:srgbClr val="222222"/>
                </a:solidFill>
                <a:latin typeface="Times New Roman" panose="02020603050405020304" pitchFamily="18" charset="0"/>
                <a:cs typeface="Times New Roman" panose="02020603050405020304" pitchFamily="18" charset="0"/>
              </a:rPr>
              <a:t>Cevap: Senato kararı gereği yukarıdaki durumda </a:t>
            </a:r>
            <a:r>
              <a:rPr lang="tr-TR" sz="2000" i="1" u="sng" dirty="0">
                <a:solidFill>
                  <a:srgbClr val="222222"/>
                </a:solidFill>
                <a:latin typeface="Times New Roman" panose="02020603050405020304" pitchFamily="18" charset="0"/>
                <a:cs typeface="Times New Roman" panose="02020603050405020304" pitchFamily="18" charset="0"/>
              </a:rPr>
              <a:t>Staj yapamazsınız</a:t>
            </a:r>
            <a:r>
              <a:rPr lang="tr-TR" sz="2000" i="1" dirty="0">
                <a:solidFill>
                  <a:srgbClr val="22222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28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157208" y="131686"/>
            <a:ext cx="11963400" cy="646331"/>
          </a:xfrm>
          <a:prstGeom prst="rect">
            <a:avLst/>
          </a:prstGeom>
          <a:solidFill>
            <a:srgbClr val="FFC000"/>
          </a:solidFill>
          <a:ln>
            <a:solidFill>
              <a:schemeClr val="tx1"/>
            </a:solidFill>
          </a:ln>
        </p:spPr>
        <p:txBody>
          <a:bodyPr wrap="square" rtlCol="0">
            <a:spAutoFit/>
          </a:bodyPr>
          <a:lstStyle/>
          <a:p>
            <a:pPr algn="just"/>
            <a:r>
              <a:rPr lang="tr-TR" dirty="0">
                <a:latin typeface="Times New Roman" panose="02020603050405020304" pitchFamily="18" charset="0"/>
                <a:cs typeface="Times New Roman" panose="02020603050405020304" pitchFamily="18" charset="0"/>
              </a:rPr>
              <a:t>2019-2020 Yaz dönemi YS1- YS2 stajı yapacak öğrenciler, aşağıdaki belgeleri hazırlayarak ilgili staj komisyon üyesine teslim etmelidir.</a:t>
            </a:r>
          </a:p>
        </p:txBody>
      </p:sp>
      <p:sp>
        <p:nvSpPr>
          <p:cNvPr id="8" name="Metin kutusu 7">
            <a:extLst>
              <a:ext uri="{FF2B5EF4-FFF2-40B4-BE49-F238E27FC236}">
                <a16:creationId xmlns:a16="http://schemas.microsoft.com/office/drawing/2014/main" id="{21E3B962-E077-4513-B4E0-90FC794DC19D}"/>
              </a:ext>
            </a:extLst>
          </p:cNvPr>
          <p:cNvSpPr txBox="1"/>
          <p:nvPr/>
        </p:nvSpPr>
        <p:spPr>
          <a:xfrm>
            <a:off x="157208" y="878643"/>
            <a:ext cx="11963400" cy="5224315"/>
          </a:xfrm>
          <a:prstGeom prst="rect">
            <a:avLst/>
          </a:prstGeom>
          <a:noFill/>
        </p:spPr>
        <p:txBody>
          <a:bodyPr wrap="square" rtlCol="0">
            <a:spAutoFit/>
          </a:bodyPr>
          <a:lstStyle/>
          <a:p>
            <a:pPr algn="just">
              <a:lnSpc>
                <a:spcPct val="150000"/>
              </a:lnSpc>
            </a:pPr>
            <a:r>
              <a:rPr lang="tr-TR" sz="1400" b="1" dirty="0">
                <a:latin typeface="Times New Roman" panose="02020603050405020304" pitchFamily="18" charset="0"/>
                <a:cs typeface="Times New Roman" panose="02020603050405020304" pitchFamily="18" charset="0"/>
              </a:rPr>
              <a:t>1. Başvuru Dilekçesi:</a:t>
            </a:r>
            <a:r>
              <a:rPr lang="tr-TR" sz="1400" dirty="0">
                <a:latin typeface="Times New Roman" panose="02020603050405020304" pitchFamily="18" charset="0"/>
                <a:cs typeface="Times New Roman" panose="02020603050405020304" pitchFamily="18" charset="0"/>
              </a:rPr>
              <a:t> Dilekçe yazılıp imzalanacak ve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2. İşyeri Kabul Belgesi (Ek 1-A veya Ek 1-B): </a:t>
            </a:r>
            <a:r>
              <a:rPr lang="tr-TR" sz="1400" dirty="0">
                <a:latin typeface="Times New Roman" panose="02020603050405020304" pitchFamily="18" charset="0"/>
                <a:cs typeface="Times New Roman" panose="02020603050405020304" pitchFamily="18" charset="0"/>
              </a:rPr>
              <a:t>Kılavuzda belirtilen duruma göre (Ek 1-A veya Ek 1-B) İşyeri kabul belgesi staj yapılacak işyerine imzalatılacak ve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3. Nüfus Cüzdanı Fotokopisi: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4. Beyan ve Taahhütname (Ek 2-A veya Ek 2-B): </a:t>
            </a:r>
            <a:r>
              <a:rPr lang="tr-TR" sz="1400" dirty="0">
                <a:latin typeface="Times New Roman" panose="02020603050405020304" pitchFamily="18" charset="0"/>
                <a:cs typeface="Times New Roman" panose="02020603050405020304" pitchFamily="18" charset="0"/>
              </a:rPr>
              <a:t>Kılavuzda belirtilen duruma göre (Ek 2-A veya Ek 2-B) doldurulacak ve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5. Staj Ücretlerine İşsizlik Fonu Katkısı Öğrenci ve İşveren Bilgi Formu: </a:t>
            </a:r>
            <a:r>
              <a:rPr lang="tr-TR" sz="1400" dirty="0">
                <a:latin typeface="Times New Roman" panose="02020603050405020304" pitchFamily="18" charset="0"/>
                <a:cs typeface="Times New Roman" panose="02020603050405020304" pitchFamily="18" charset="0"/>
              </a:rPr>
              <a:t>2 adet hazırlanacak ve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formatında taratılacaktır.</a:t>
            </a:r>
          </a:p>
          <a:p>
            <a:pPr algn="just">
              <a:lnSpc>
                <a:spcPct val="150000"/>
              </a:lnSpc>
            </a:pPr>
            <a:r>
              <a:rPr lang="tr-TR" sz="1400" b="1" dirty="0">
                <a:latin typeface="Times New Roman" panose="02020603050405020304" pitchFamily="18" charset="0"/>
                <a:cs typeface="Times New Roman" panose="02020603050405020304" pitchFamily="18" charset="0"/>
              </a:rPr>
              <a:t>6. SPAS (Sağlık Provizyon Aktivasyon Sistemi) Belgesi: </a:t>
            </a:r>
            <a:r>
              <a:rPr lang="tr-TR" sz="1400" dirty="0">
                <a:latin typeface="Times New Roman" panose="02020603050405020304" pitchFamily="18" charset="0"/>
                <a:cs typeface="Times New Roman" panose="02020603050405020304" pitchFamily="18" charset="0"/>
              </a:rPr>
              <a:t>e-devlet sistemi üzerinde </a:t>
            </a:r>
            <a:r>
              <a:rPr lang="tr-TR" sz="1400" dirty="0" err="1">
                <a:latin typeface="Times New Roman" panose="02020603050405020304" pitchFamily="18" charset="0"/>
                <a:cs typeface="Times New Roman" panose="02020603050405020304" pitchFamily="18" charset="0"/>
              </a:rPr>
              <a:t>Barkodlu</a:t>
            </a:r>
            <a:r>
              <a:rPr lang="tr-TR" sz="1400" dirty="0">
                <a:latin typeface="Times New Roman" panose="02020603050405020304" pitchFamily="18" charset="0"/>
                <a:cs typeface="Times New Roman" panose="02020603050405020304" pitchFamily="18" charset="0"/>
              </a:rPr>
              <a:t> SPAS Belgesi oluşturulacaktır.</a:t>
            </a:r>
          </a:p>
          <a:p>
            <a:pPr algn="just">
              <a:lnSpc>
                <a:spcPct val="150000"/>
              </a:lnSpc>
            </a:pPr>
            <a:r>
              <a:rPr lang="tr-TR" sz="1400" b="1" dirty="0">
                <a:latin typeface="Times New Roman" panose="02020603050405020304" pitchFamily="18" charset="0"/>
                <a:cs typeface="Times New Roman" panose="02020603050405020304" pitchFamily="18" charset="0"/>
              </a:rPr>
              <a:t>7. 5., 6., 7. veya 8. yarıyıldan daha önce ders alındığını belirten transkript veya danışman onaylı not dökümü sayfası: </a:t>
            </a:r>
            <a:r>
              <a:rPr lang="tr-TR" sz="1400" dirty="0">
                <a:latin typeface="Times New Roman" panose="02020603050405020304" pitchFamily="18" charset="0"/>
                <a:cs typeface="Times New Roman" panose="02020603050405020304" pitchFamily="18" charset="0"/>
              </a:rPr>
              <a:t>Onaylı transkript varsa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formatında taratılarak ilgili yarıyıllardan ders alındığı belgelenecektir. Onaylı transkript yoksa, bölümdeki danışman hocanızdan ilgili yarıyıllarda ders aldığınızı belirten imzalı bir yazının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veya .jpeg uzantılı halini temin etmeniz gerekmektedir.</a:t>
            </a:r>
          </a:p>
          <a:p>
            <a:pPr algn="just">
              <a:lnSpc>
                <a:spcPct val="150000"/>
              </a:lnSpc>
            </a:pPr>
            <a:r>
              <a:rPr lang="tr-TR" sz="1400" b="1" dirty="0">
                <a:latin typeface="Times New Roman" panose="02020603050405020304" pitchFamily="18" charset="0"/>
                <a:cs typeface="Times New Roman" panose="02020603050405020304" pitchFamily="18" charset="0"/>
              </a:rPr>
              <a:t>8.Sigortalı İşe Giriş Bildirgesinin temini</a:t>
            </a:r>
            <a:r>
              <a:rPr lang="tr-TR" sz="1400" dirty="0">
                <a:latin typeface="Times New Roman" panose="02020603050405020304" pitchFamily="18" charset="0"/>
                <a:cs typeface="Times New Roman" panose="02020603050405020304" pitchFamily="18" charset="0"/>
              </a:rPr>
              <a:t>: Bu belge staj başvurusu yapıldıktan sonra ilgili bölüm staj komisyonu üyesi tarafından size mail atılacaktır. Bu belge staj yapılacak işyerine teslim edilecektir. </a:t>
            </a:r>
          </a:p>
          <a:p>
            <a:pPr algn="just">
              <a:lnSpc>
                <a:spcPct val="150000"/>
              </a:lnSpc>
            </a:pPr>
            <a:r>
              <a:rPr lang="tr-TR" sz="1400" b="1" dirty="0">
                <a:latin typeface="Times New Roman" panose="02020603050405020304" pitchFamily="18" charset="0"/>
                <a:cs typeface="Times New Roman" panose="02020603050405020304" pitchFamily="18" charset="0"/>
              </a:rPr>
              <a:t>9.Gerekli olabilecek diğer belgelerin temini</a:t>
            </a:r>
            <a:endParaRPr lang="tr-TR" sz="1400" dirty="0">
              <a:latin typeface="Times New Roman" panose="02020603050405020304" pitchFamily="18" charset="0"/>
              <a:cs typeface="Times New Roman" panose="02020603050405020304" pitchFamily="18" charset="0"/>
            </a:endParaRPr>
          </a:p>
          <a:p>
            <a:pPr algn="just">
              <a:lnSpc>
                <a:spcPct val="150000"/>
              </a:lnSpc>
            </a:pPr>
            <a:r>
              <a:rPr lang="tr-TR" sz="1400" b="1" dirty="0">
                <a:latin typeface="Times New Roman" panose="02020603050405020304" pitchFamily="18" charset="0"/>
                <a:cs typeface="Times New Roman" panose="02020603050405020304" pitchFamily="18" charset="0"/>
              </a:rPr>
              <a:t>10. Staj Sicil Fişinin Temini (Ek 4): </a:t>
            </a:r>
            <a:r>
              <a:rPr lang="tr-TR" sz="1400" dirty="0">
                <a:latin typeface="Times New Roman" panose="02020603050405020304" pitchFamily="18" charset="0"/>
                <a:cs typeface="Times New Roman" panose="02020603050405020304" pitchFamily="18" charset="0"/>
              </a:rPr>
              <a:t>2 adet hazırlanacak ve staj bitiminde işyerindeki amire verilerek doldurulması istenecek ve kapalı zarfta size teslim edilmesi istenecektir.</a:t>
            </a:r>
          </a:p>
          <a:p>
            <a:pPr algn="just">
              <a:lnSpc>
                <a:spcPct val="150000"/>
              </a:lnSpc>
            </a:pPr>
            <a:r>
              <a:rPr lang="tr-TR" sz="1400" b="1" dirty="0">
                <a:latin typeface="Times New Roman" panose="02020603050405020304" pitchFamily="18" charset="0"/>
                <a:cs typeface="Times New Roman" panose="02020603050405020304" pitchFamily="18" charset="0"/>
              </a:rPr>
              <a:t>11. ZORUNLU.xls </a:t>
            </a:r>
            <a:r>
              <a:rPr lang="tr-TR" sz="1400" b="1" dirty="0" err="1">
                <a:latin typeface="Times New Roman" panose="02020603050405020304" pitchFamily="18" charset="0"/>
                <a:cs typeface="Times New Roman" panose="02020603050405020304" pitchFamily="18" charset="0"/>
              </a:rPr>
              <a:t>excel</a:t>
            </a:r>
            <a:r>
              <a:rPr lang="tr-TR" sz="1400" b="1" dirty="0">
                <a:latin typeface="Times New Roman" panose="02020603050405020304" pitchFamily="18" charset="0"/>
                <a:cs typeface="Times New Roman" panose="02020603050405020304" pitchFamily="18" charset="0"/>
              </a:rPr>
              <a:t> dosyasının doldurulması ve komisyon üyelerine gönderilmesi gereklidir.</a:t>
            </a:r>
          </a:p>
        </p:txBody>
      </p:sp>
    </p:spTree>
    <p:extLst>
      <p:ext uri="{BB962C8B-B14F-4D97-AF65-F5344CB8AC3E}">
        <p14:creationId xmlns:p14="http://schemas.microsoft.com/office/powerpoint/2010/main" val="199653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399248" y="106286"/>
            <a:ext cx="11070454" cy="400110"/>
          </a:xfrm>
          <a:prstGeom prst="rect">
            <a:avLst/>
          </a:prstGeom>
          <a:noFill/>
        </p:spPr>
        <p:txBody>
          <a:bodyPr wrap="square" rtlCol="0">
            <a:spAutoFit/>
          </a:bodyPr>
          <a:lstStyle/>
          <a:p>
            <a:r>
              <a:rPr lang="tr-TR" sz="2000" b="1" u="sng" dirty="0">
                <a:latin typeface="Times New Roman" panose="02020603050405020304" pitchFamily="18" charset="0"/>
                <a:cs typeface="Times New Roman" panose="02020603050405020304" pitchFamily="18" charset="0"/>
              </a:rPr>
              <a:t>Yaz Stajı ile ilgili önemli bilgiler:</a:t>
            </a:r>
          </a:p>
        </p:txBody>
      </p:sp>
      <p:sp>
        <p:nvSpPr>
          <p:cNvPr id="8" name="Metin kutusu 7">
            <a:extLst>
              <a:ext uri="{FF2B5EF4-FFF2-40B4-BE49-F238E27FC236}">
                <a16:creationId xmlns:a16="http://schemas.microsoft.com/office/drawing/2014/main" id="{21E3B962-E077-4513-B4E0-90FC794DC19D}"/>
              </a:ext>
            </a:extLst>
          </p:cNvPr>
          <p:cNvSpPr txBox="1"/>
          <p:nvPr/>
        </p:nvSpPr>
        <p:spPr>
          <a:xfrm>
            <a:off x="101599" y="703679"/>
            <a:ext cx="11665751" cy="586635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2020 yılı Yaz Stajı-1 ve Yaz Stajı-2 son başvuru tarihi 10 Ağustos 2020 olarak belirlenmiştir.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Bu yıl </a:t>
            </a:r>
            <a:r>
              <a:rPr lang="tr-TR" dirty="0" err="1">
                <a:latin typeface="Times New Roman" panose="02020603050405020304" pitchFamily="18" charset="0"/>
                <a:cs typeface="Times New Roman" panose="02020603050405020304" pitchFamily="18" charset="0"/>
              </a:rPr>
              <a:t>pandemi</a:t>
            </a:r>
            <a:r>
              <a:rPr lang="tr-TR" dirty="0">
                <a:latin typeface="Times New Roman" panose="02020603050405020304" pitchFamily="18" charset="0"/>
                <a:cs typeface="Times New Roman" panose="02020603050405020304" pitchFamily="18" charset="0"/>
              </a:rPr>
              <a:t> dolayısıyla 2. Sınıf öğrencileri staj yapamayacaklardır.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Öğrencilerin staj yapabilmesi için 5., 6., 7. veya 8. yarıyıldan daha önceden ders almış olması gerekmektedir.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istekleri doğrultusunda, 15 Haziran 2020 - 27 Eylül 2020 tarihleri arasında ve 18 Ocak 2021- 14 Şubat 2021 tarihleri arasında (Güz dönemi bütünleme sınavı süresince) stajlarını yapabileceklerdir.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18 Ocak 2021 – 14 Şubat 2021 tarihleri arasında staj yapacak öğrenciler için staj başvuruları 2020-2021 Öğretim yılı başladıktan sonra alınacaktır. </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Öğrencilerin staj yapacakları tarihten en az bir hafta önceki Cuma gününe kadar staj komisyonuna başvurularını yapmaları gerekmektedir. Örneğin 29 Haziran Pazartesi günü staja başlanacaksa, 19 Haziran Cuma günü gerekli tüm evrakları staj komisyonuna iletmesi gerekmektedir. </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başvuru evraklarının tümü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olarak taratılacak ve ilgili staj komisyon üyesine mail yoluyla iletilecektir.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evraklarında eksiklik veya hata olması durumunda sorumluluk tamamen öğrenciye aittir.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Bölümümüz internet sayfası Duyurular kısmında yönetmelik, staj uygulama esasları, staj kılavuzu ve gerekli olabilecek tüm belgeler yayınlanmıştır. Lütfen bu evrakları detaylı bir şekilde inceleyiniz.</a:t>
            </a:r>
          </a:p>
        </p:txBody>
      </p:sp>
    </p:spTree>
    <p:extLst>
      <p:ext uri="{BB962C8B-B14F-4D97-AF65-F5344CB8AC3E}">
        <p14:creationId xmlns:p14="http://schemas.microsoft.com/office/powerpoint/2010/main" val="238420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D203D08-54B0-4B2B-9086-A98B0EB3D1FC}"/>
              </a:ext>
            </a:extLst>
          </p:cNvPr>
          <p:cNvPicPr>
            <a:picLocks noChangeAspect="1"/>
          </p:cNvPicPr>
          <p:nvPr/>
        </p:nvPicPr>
        <p:blipFill>
          <a:blip r:embed="rId2"/>
          <a:stretch>
            <a:fillRect/>
          </a:stretch>
        </p:blipFill>
        <p:spPr>
          <a:xfrm>
            <a:off x="5945571" y="1404105"/>
            <a:ext cx="5850758" cy="3603411"/>
          </a:xfrm>
          <a:prstGeom prst="rect">
            <a:avLst/>
          </a:prstGeom>
        </p:spPr>
      </p:pic>
      <p:pic>
        <p:nvPicPr>
          <p:cNvPr id="5" name="Resim 4"/>
          <p:cNvPicPr>
            <a:picLocks noChangeAspect="1"/>
          </p:cNvPicPr>
          <p:nvPr/>
        </p:nvPicPr>
        <p:blipFill>
          <a:blip r:embed="rId3"/>
          <a:stretch>
            <a:fillRect/>
          </a:stretch>
        </p:blipFill>
        <p:spPr>
          <a:xfrm>
            <a:off x="395671" y="1404105"/>
            <a:ext cx="5350903" cy="3265487"/>
          </a:xfrm>
          <a:prstGeom prst="rect">
            <a:avLst/>
          </a:prstGeom>
        </p:spPr>
      </p:pic>
    </p:spTree>
    <p:extLst>
      <p:ext uri="{BB962C8B-B14F-4D97-AF65-F5344CB8AC3E}">
        <p14:creationId xmlns:p14="http://schemas.microsoft.com/office/powerpoint/2010/main" val="194542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279401" y="184666"/>
            <a:ext cx="2324099"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1) Başvuru Dilekçesi:</a:t>
            </a:r>
            <a:endParaRPr lang="tr-TR"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2342C945-6839-43B4-A2A9-6367C731C056}"/>
              </a:ext>
            </a:extLst>
          </p:cNvPr>
          <p:cNvPicPr>
            <a:picLocks noChangeAspect="1"/>
          </p:cNvPicPr>
          <p:nvPr/>
        </p:nvPicPr>
        <p:blipFill rotWithShape="1">
          <a:blip r:embed="rId2"/>
          <a:srcRect b="30873"/>
          <a:stretch/>
        </p:blipFill>
        <p:spPr>
          <a:xfrm>
            <a:off x="5847813" y="369332"/>
            <a:ext cx="5913769" cy="5805996"/>
          </a:xfrm>
          <a:prstGeom prst="rect">
            <a:avLst/>
          </a:prstGeom>
          <a:ln>
            <a:noFill/>
          </a:ln>
          <a:effectLst>
            <a:outerShdw blurRad="292100" dist="139700" dir="2700000" algn="tl" rotWithShape="0">
              <a:srgbClr val="333333">
                <a:alpha val="65000"/>
              </a:srgbClr>
            </a:outerShdw>
          </a:effectLst>
        </p:spPr>
      </p:pic>
      <p:sp>
        <p:nvSpPr>
          <p:cNvPr id="6" name="Metin kutusu 5">
            <a:extLst>
              <a:ext uri="{FF2B5EF4-FFF2-40B4-BE49-F238E27FC236}">
                <a16:creationId xmlns:a16="http://schemas.microsoft.com/office/drawing/2014/main" id="{AB6C91DD-BAD2-4C8B-8CAA-5A4CCE527A38}"/>
              </a:ext>
            </a:extLst>
          </p:cNvPr>
          <p:cNvSpPr txBox="1"/>
          <p:nvPr/>
        </p:nvSpPr>
        <p:spPr>
          <a:xfrm>
            <a:off x="279401" y="1066800"/>
            <a:ext cx="5366798" cy="92333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Dilekçe üzerindeki bilgiler doldurulacak, imzalanacak ve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formatında taratılacak.</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21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294073" y="187439"/>
            <a:ext cx="46589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2) İşyeri Kabul Belgesi (Ek 1-A veya Ek 1-B):</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818971"/>
            <a:ext cx="4203965" cy="590931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Öğrenciler İş Yeri Kabul Belgelerinden </a:t>
            </a:r>
            <a:r>
              <a:rPr lang="tr-TR" u="sng" dirty="0">
                <a:latin typeface="Times New Roman" panose="02020603050405020304" pitchFamily="18" charset="0"/>
                <a:cs typeface="Times New Roman" panose="02020603050405020304" pitchFamily="18" charset="0"/>
              </a:rPr>
              <a:t>sadece birini </a:t>
            </a:r>
            <a:r>
              <a:rPr lang="tr-TR" dirty="0">
                <a:latin typeface="Times New Roman" panose="02020603050405020304" pitchFamily="18" charset="0"/>
                <a:cs typeface="Times New Roman" panose="02020603050405020304" pitchFamily="18" charset="0"/>
              </a:rPr>
              <a:t>dolduracaklardır (</a:t>
            </a:r>
            <a:r>
              <a:rPr lang="tr-TR" b="1" dirty="0">
                <a:latin typeface="Times New Roman" panose="02020603050405020304" pitchFamily="18" charset="0"/>
                <a:cs typeface="Times New Roman" panose="02020603050405020304" pitchFamily="18" charset="0"/>
              </a:rPr>
              <a:t>Ek 1-A veya Ek 1-B</a:t>
            </a:r>
            <a:r>
              <a:rPr lang="tr-TR" dirty="0">
                <a:latin typeface="Times New Roman" panose="02020603050405020304" pitchFamily="18" charset="0"/>
                <a:cs typeface="Times New Roman" panose="02020603050405020304" pitchFamily="18" charset="0"/>
              </a:rPr>
              <a:t> ). Doldurulan bu belge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formatında taratılacaktır.</a:t>
            </a:r>
          </a:p>
          <a:p>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Genel işyeri kabul belgesi örneği </a:t>
            </a:r>
            <a:r>
              <a:rPr lang="tr-TR" b="1" dirty="0">
                <a:latin typeface="Times New Roman" panose="02020603050405020304" pitchFamily="18" charset="0"/>
                <a:cs typeface="Times New Roman" panose="02020603050405020304" pitchFamily="18" charset="0"/>
              </a:rPr>
              <a:t>Ek 1-A</a:t>
            </a:r>
            <a:r>
              <a:rPr lang="tr-TR" dirty="0">
                <a:latin typeface="Times New Roman" panose="02020603050405020304" pitchFamily="18" charset="0"/>
                <a:cs typeface="Times New Roman" panose="02020603050405020304" pitchFamily="18" charset="0"/>
              </a:rPr>
              <a:t>' da verilmiştir. Bu belgedeki ilgili alanları doldurduktan sonra şirket ya da kurum yetkilisine imzalatmanız yeterlidir.</a:t>
            </a:r>
          </a:p>
          <a:p>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Fakat bazı kuruluşlar, sizlere sigorta yapıldığını gösteren bir belge isteyebilirler. Bu durumda ise kılavuzun sonunda verilmiş olan </a:t>
            </a:r>
            <a:r>
              <a:rPr lang="tr-TR" b="1" dirty="0">
                <a:latin typeface="Times New Roman" panose="02020603050405020304" pitchFamily="18" charset="0"/>
                <a:cs typeface="Times New Roman" panose="02020603050405020304" pitchFamily="18" charset="0"/>
              </a:rPr>
              <a:t>Ek 1-B </a:t>
            </a:r>
            <a:r>
              <a:rPr lang="tr-TR" dirty="0">
                <a:latin typeface="Times New Roman" panose="02020603050405020304" pitchFamily="18" charset="0"/>
                <a:cs typeface="Times New Roman" panose="02020603050405020304" pitchFamily="18" charset="0"/>
              </a:rPr>
              <a:t>formunun hazırlanması gerekir. Ek 1-B formunun çıktısını aldıktan sonra ilgili alanları doldurup kendi imzanızı gerekli yere attıktan sonra önce staj komisyonu başkanına, sonrada dekanlığa onaylatmanız gerekir. (</a:t>
            </a:r>
            <a:r>
              <a:rPr lang="tr-TR" b="1" dirty="0">
                <a:latin typeface="Times New Roman" panose="02020603050405020304" pitchFamily="18" charset="0"/>
                <a:cs typeface="Times New Roman" panose="02020603050405020304" pitchFamily="18" charset="0"/>
              </a:rPr>
              <a:t>Eğer firma özellikle bu belgeyi isterse doldurulacak</a:t>
            </a:r>
            <a:r>
              <a:rPr lang="tr-TR" dirty="0">
                <a:latin typeface="Times New Roman" panose="02020603050405020304" pitchFamily="18" charset="0"/>
                <a:cs typeface="Times New Roman" panose="02020603050405020304" pitchFamily="18" charset="0"/>
              </a:rPr>
              <a:t>) </a:t>
            </a:r>
          </a:p>
        </p:txBody>
      </p:sp>
      <p:pic>
        <p:nvPicPr>
          <p:cNvPr id="3" name="Resim 2">
            <a:extLst>
              <a:ext uri="{FF2B5EF4-FFF2-40B4-BE49-F238E27FC236}">
                <a16:creationId xmlns:a16="http://schemas.microsoft.com/office/drawing/2014/main" id="{FC811050-1C59-4EFD-A3B3-0DADAB256F20}"/>
              </a:ext>
            </a:extLst>
          </p:cNvPr>
          <p:cNvPicPr>
            <a:picLocks noChangeAspect="1"/>
          </p:cNvPicPr>
          <p:nvPr/>
        </p:nvPicPr>
        <p:blipFill rotWithShape="1">
          <a:blip r:embed="rId2"/>
          <a:srcRect l="5918" t="1001" r="6400" b="11093"/>
          <a:stretch/>
        </p:blipFill>
        <p:spPr>
          <a:xfrm>
            <a:off x="4500978" y="1435525"/>
            <a:ext cx="3794749" cy="5276604"/>
          </a:xfrm>
          <a:prstGeom prst="rect">
            <a:avLst/>
          </a:prstGeom>
          <a:ln>
            <a:noFill/>
          </a:ln>
          <a:effectLst>
            <a:outerShdw blurRad="292100" dist="139700" dir="2700000" algn="tl" rotWithShape="0">
              <a:srgbClr val="333333">
                <a:alpha val="65000"/>
              </a:srgbClr>
            </a:outerShdw>
          </a:effectLst>
        </p:spPr>
      </p:pic>
      <p:pic>
        <p:nvPicPr>
          <p:cNvPr id="4" name="Resim 3">
            <a:extLst>
              <a:ext uri="{FF2B5EF4-FFF2-40B4-BE49-F238E27FC236}">
                <a16:creationId xmlns:a16="http://schemas.microsoft.com/office/drawing/2014/main" id="{2DCA60A5-98D0-45C4-9FD3-111469B6EE47}"/>
              </a:ext>
            </a:extLst>
          </p:cNvPr>
          <p:cNvPicPr>
            <a:picLocks noChangeAspect="1"/>
          </p:cNvPicPr>
          <p:nvPr/>
        </p:nvPicPr>
        <p:blipFill>
          <a:blip r:embed="rId3"/>
          <a:stretch>
            <a:fillRect/>
          </a:stretch>
        </p:blipFill>
        <p:spPr>
          <a:xfrm>
            <a:off x="8406308" y="1435525"/>
            <a:ext cx="3685247" cy="5276604"/>
          </a:xfrm>
          <a:prstGeom prst="rect">
            <a:avLst/>
          </a:prstGeom>
          <a:ln>
            <a:noFill/>
          </a:ln>
          <a:effectLst>
            <a:outerShdw blurRad="292100" dist="139700" dir="2700000" algn="tl" rotWithShape="0">
              <a:srgbClr val="333333">
                <a:alpha val="65000"/>
              </a:srgbClr>
            </a:outerShdw>
          </a:effectLst>
        </p:spPr>
      </p:pic>
      <p:cxnSp>
        <p:nvCxnSpPr>
          <p:cNvPr id="8" name="Bağlayıcı: Eğri 7">
            <a:extLst>
              <a:ext uri="{FF2B5EF4-FFF2-40B4-BE49-F238E27FC236}">
                <a16:creationId xmlns:a16="http://schemas.microsoft.com/office/drawing/2014/main" id="{46443727-2358-456D-8F65-C2A63E8DFC16}"/>
              </a:ext>
            </a:extLst>
          </p:cNvPr>
          <p:cNvCxnSpPr>
            <a:cxnSpLocks/>
          </p:cNvCxnSpPr>
          <p:nvPr/>
        </p:nvCxnSpPr>
        <p:spPr>
          <a:xfrm flipV="1">
            <a:off x="4390396" y="2086252"/>
            <a:ext cx="1326823" cy="707748"/>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Bağlayıcı: Eğri 8">
            <a:extLst>
              <a:ext uri="{FF2B5EF4-FFF2-40B4-BE49-F238E27FC236}">
                <a16:creationId xmlns:a16="http://schemas.microsoft.com/office/drawing/2014/main" id="{ACEB97E7-C924-4E5A-8E60-1959EEB82D05}"/>
              </a:ext>
            </a:extLst>
          </p:cNvPr>
          <p:cNvCxnSpPr>
            <a:cxnSpLocks/>
          </p:cNvCxnSpPr>
          <p:nvPr/>
        </p:nvCxnSpPr>
        <p:spPr>
          <a:xfrm flipV="1">
            <a:off x="4390396" y="2086252"/>
            <a:ext cx="4869014" cy="3374748"/>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36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560773" y="461639"/>
            <a:ext cx="31730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3) Nüfus Cüzdanı Fotokopisi:</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440431" y="1270000"/>
            <a:ext cx="8728969"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Öğrenciler nüfus cüzdanının arkalı önlü fotokopisini alacak ve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formatında taratılacaktır.</a:t>
            </a:r>
          </a:p>
        </p:txBody>
      </p:sp>
    </p:spTree>
    <p:extLst>
      <p:ext uri="{BB962C8B-B14F-4D97-AF65-F5344CB8AC3E}">
        <p14:creationId xmlns:p14="http://schemas.microsoft.com/office/powerpoint/2010/main" val="76467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560773" y="461639"/>
            <a:ext cx="4951027"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4) Beyan ve Taahhütname (Ek 2-A veya Ek 2-B):</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0" y="1300578"/>
            <a:ext cx="4203965" cy="369331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Öğrenciler Beyan ve Taahhütname Belgelerinden </a:t>
            </a:r>
            <a:r>
              <a:rPr lang="tr-TR" u="sng" dirty="0">
                <a:latin typeface="Times New Roman" panose="02020603050405020304" pitchFamily="18" charset="0"/>
                <a:cs typeface="Times New Roman" panose="02020603050405020304" pitchFamily="18" charset="0"/>
              </a:rPr>
              <a:t>sadece birini </a:t>
            </a:r>
            <a:r>
              <a:rPr lang="tr-TR" dirty="0">
                <a:latin typeface="Times New Roman" panose="02020603050405020304" pitchFamily="18" charset="0"/>
                <a:cs typeface="Times New Roman" panose="02020603050405020304" pitchFamily="18" charset="0"/>
              </a:rPr>
              <a:t>dolduracaklardır (</a:t>
            </a:r>
            <a:r>
              <a:rPr lang="tr-TR" b="1" dirty="0">
                <a:latin typeface="Times New Roman" panose="02020603050405020304" pitchFamily="18" charset="0"/>
                <a:cs typeface="Times New Roman" panose="02020603050405020304" pitchFamily="18" charset="0"/>
              </a:rPr>
              <a:t>Ek 2-A veya Ek 2-B</a:t>
            </a:r>
            <a:r>
              <a:rPr lang="tr-TR" dirty="0">
                <a:latin typeface="Times New Roman" panose="02020603050405020304" pitchFamily="18" charset="0"/>
                <a:cs typeface="Times New Roman" panose="02020603050405020304" pitchFamily="18" charset="0"/>
              </a:rPr>
              <a:t> ). Doldurulan bu belge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formatında taratılacaktır.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Ailesi ya da kendisi üzerinden herhangi bir sağlık güvencesi olan öğrencilerin “</a:t>
            </a:r>
            <a:r>
              <a:rPr lang="tr-TR" u="sng" dirty="0">
                <a:latin typeface="Times New Roman" panose="02020603050405020304" pitchFamily="18" charset="0"/>
                <a:cs typeface="Times New Roman" panose="02020603050405020304" pitchFamily="18" charset="0"/>
              </a:rPr>
              <a:t>Sağlık Hizmeti Alan</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Ek 2-A</a:t>
            </a:r>
            <a:r>
              <a:rPr lang="tr-TR" dirty="0">
                <a:latin typeface="Times New Roman" panose="02020603050405020304" pitchFamily="18" charset="0"/>
                <a:cs typeface="Times New Roman" panose="02020603050405020304" pitchFamily="18" charset="0"/>
              </a:rPr>
              <a:t>)”,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Diğerlerinin ise “</a:t>
            </a:r>
            <a:r>
              <a:rPr lang="tr-TR" u="sng" dirty="0">
                <a:latin typeface="Times New Roman" panose="02020603050405020304" pitchFamily="18" charset="0"/>
                <a:cs typeface="Times New Roman" panose="02020603050405020304" pitchFamily="18" charset="0"/>
              </a:rPr>
              <a:t>Sağlık Hizmeti Almayan </a:t>
            </a:r>
            <a:r>
              <a:rPr lang="tr-TR" dirty="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Ek 2-B</a:t>
            </a:r>
            <a:r>
              <a:rPr lang="tr-TR" dirty="0">
                <a:latin typeface="Times New Roman" panose="02020603050405020304" pitchFamily="18" charset="0"/>
                <a:cs typeface="Times New Roman" panose="02020603050405020304" pitchFamily="18" charset="0"/>
              </a:rPr>
              <a:t>)” formunu doldurmaları gerekmektedir.</a:t>
            </a:r>
          </a:p>
        </p:txBody>
      </p:sp>
      <p:pic>
        <p:nvPicPr>
          <p:cNvPr id="2" name="Resim 1">
            <a:extLst>
              <a:ext uri="{FF2B5EF4-FFF2-40B4-BE49-F238E27FC236}">
                <a16:creationId xmlns:a16="http://schemas.microsoft.com/office/drawing/2014/main" id="{E74C48E9-835C-4034-88FC-D685A6746494}"/>
              </a:ext>
            </a:extLst>
          </p:cNvPr>
          <p:cNvPicPr>
            <a:picLocks noChangeAspect="1"/>
          </p:cNvPicPr>
          <p:nvPr/>
        </p:nvPicPr>
        <p:blipFill>
          <a:blip r:embed="rId2"/>
          <a:stretch>
            <a:fillRect/>
          </a:stretch>
        </p:blipFill>
        <p:spPr>
          <a:xfrm>
            <a:off x="4207000" y="1300578"/>
            <a:ext cx="3818818" cy="5011445"/>
          </a:xfrm>
          <a:prstGeom prst="rect">
            <a:avLst/>
          </a:prstGeom>
          <a:ln>
            <a:noFill/>
          </a:ln>
          <a:effectLst>
            <a:outerShdw blurRad="292100" dist="139700" dir="2700000" algn="tl" rotWithShape="0">
              <a:srgbClr val="333333">
                <a:alpha val="65000"/>
              </a:srgbClr>
            </a:outerShdw>
          </a:effectLst>
        </p:spPr>
      </p:pic>
      <p:pic>
        <p:nvPicPr>
          <p:cNvPr id="7" name="Resim 6">
            <a:extLst>
              <a:ext uri="{FF2B5EF4-FFF2-40B4-BE49-F238E27FC236}">
                <a16:creationId xmlns:a16="http://schemas.microsoft.com/office/drawing/2014/main" id="{9B6AA3AF-65AF-4DC9-B926-A6F127CE131C}"/>
              </a:ext>
            </a:extLst>
          </p:cNvPr>
          <p:cNvPicPr>
            <a:picLocks noChangeAspect="1"/>
          </p:cNvPicPr>
          <p:nvPr/>
        </p:nvPicPr>
        <p:blipFill>
          <a:blip r:embed="rId3"/>
          <a:stretch>
            <a:fillRect/>
          </a:stretch>
        </p:blipFill>
        <p:spPr>
          <a:xfrm>
            <a:off x="8227567" y="1300578"/>
            <a:ext cx="3818819" cy="4973893"/>
          </a:xfrm>
          <a:prstGeom prst="rect">
            <a:avLst/>
          </a:prstGeom>
          <a:ln>
            <a:noFill/>
          </a:ln>
          <a:effectLst>
            <a:outerShdw blurRad="292100" dist="139700" dir="2700000" algn="tl" rotWithShape="0">
              <a:srgbClr val="333333">
                <a:alpha val="65000"/>
              </a:srgbClr>
            </a:outerShdw>
          </a:effectLst>
        </p:spPr>
      </p:pic>
      <p:cxnSp>
        <p:nvCxnSpPr>
          <p:cNvPr id="8" name="Bağlayıcı: Eğri 7">
            <a:extLst>
              <a:ext uri="{FF2B5EF4-FFF2-40B4-BE49-F238E27FC236}">
                <a16:creationId xmlns:a16="http://schemas.microsoft.com/office/drawing/2014/main" id="{46443727-2358-456D-8F65-C2A63E8DFC16}"/>
              </a:ext>
            </a:extLst>
          </p:cNvPr>
          <p:cNvCxnSpPr>
            <a:cxnSpLocks/>
          </p:cNvCxnSpPr>
          <p:nvPr/>
        </p:nvCxnSpPr>
        <p:spPr>
          <a:xfrm flipV="1">
            <a:off x="4005251" y="1970844"/>
            <a:ext cx="1416470" cy="1064456"/>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Bağlayıcı: Eğri 8">
            <a:extLst>
              <a:ext uri="{FF2B5EF4-FFF2-40B4-BE49-F238E27FC236}">
                <a16:creationId xmlns:a16="http://schemas.microsoft.com/office/drawing/2014/main" id="{ACEB97E7-C924-4E5A-8E60-1959EEB82D05}"/>
              </a:ext>
            </a:extLst>
          </p:cNvPr>
          <p:cNvCxnSpPr>
            <a:cxnSpLocks/>
          </p:cNvCxnSpPr>
          <p:nvPr/>
        </p:nvCxnSpPr>
        <p:spPr>
          <a:xfrm flipV="1">
            <a:off x="4203965" y="1970843"/>
            <a:ext cx="5241876" cy="2321757"/>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7808014-C146-4B0C-9C99-67F9B501561B}"/>
              </a:ext>
            </a:extLst>
          </p:cNvPr>
          <p:cNvSpPr txBox="1"/>
          <p:nvPr/>
        </p:nvSpPr>
        <p:spPr>
          <a:xfrm>
            <a:off x="189777" y="169221"/>
            <a:ext cx="7366723" cy="369332"/>
          </a:xfrm>
          <a:prstGeom prst="rect">
            <a:avLst/>
          </a:prstGeom>
          <a:solidFill>
            <a:srgbClr val="FFC000"/>
          </a:solidFill>
        </p:spPr>
        <p:txBody>
          <a:bodyPr wrap="square" rtlCol="0">
            <a:spAutoFit/>
          </a:bodyPr>
          <a:lstStyle/>
          <a:p>
            <a:r>
              <a:rPr lang="tr-TR" b="1" dirty="0">
                <a:latin typeface="Times New Roman" panose="02020603050405020304" pitchFamily="18" charset="0"/>
                <a:cs typeface="Times New Roman" panose="02020603050405020304" pitchFamily="18" charset="0"/>
              </a:rPr>
              <a:t>5) Staj Ücretlerine İşsizlik Fonu Katkısı Öğrenci ve İşveren Bilgi Formu:</a:t>
            </a:r>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B6C91DD-BAD2-4C8B-8CAA-5A4CCE527A38}"/>
              </a:ext>
            </a:extLst>
          </p:cNvPr>
          <p:cNvSpPr txBox="1"/>
          <p:nvPr/>
        </p:nvSpPr>
        <p:spPr>
          <a:xfrm>
            <a:off x="186431" y="1066800"/>
            <a:ext cx="7128769" cy="2308324"/>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Bu formu </a:t>
            </a:r>
            <a:r>
              <a:rPr lang="tr-TR" u="sng" dirty="0">
                <a:latin typeface="Times New Roman" panose="02020603050405020304" pitchFamily="18" charset="0"/>
                <a:cs typeface="Times New Roman" panose="02020603050405020304" pitchFamily="18" charset="0"/>
              </a:rPr>
              <a:t>sadece özel sektörde </a:t>
            </a:r>
            <a:r>
              <a:rPr lang="tr-TR" dirty="0">
                <a:latin typeface="Times New Roman" panose="02020603050405020304" pitchFamily="18" charset="0"/>
                <a:cs typeface="Times New Roman" panose="02020603050405020304" pitchFamily="18" charset="0"/>
              </a:rPr>
              <a:t>staj yapacak olan öğrencilerin doldurması gerekmektedir. (</a:t>
            </a:r>
            <a:r>
              <a:rPr lang="tr-TR" b="1" dirty="0">
                <a:latin typeface="Times New Roman" panose="02020603050405020304" pitchFamily="18" charset="0"/>
                <a:cs typeface="Times New Roman" panose="02020603050405020304" pitchFamily="18" charset="0"/>
              </a:rPr>
              <a:t>2 adet hazırlanacak</a:t>
            </a:r>
            <a:r>
              <a:rPr lang="tr-TR" dirty="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Kamu kurum ve kuruluşlarında staj yapacak öğrencilerin bu formu doldurmalarına gerek yoktur. Doldurulan bu belge </a:t>
            </a:r>
            <a:r>
              <a:rPr lang="tr-TR" dirty="0" err="1">
                <a:latin typeface="Times New Roman" panose="02020603050405020304" pitchFamily="18" charset="0"/>
                <a:cs typeface="Times New Roman" panose="02020603050405020304" pitchFamily="18" charset="0"/>
              </a:rPr>
              <a:t>pdf</a:t>
            </a:r>
            <a:r>
              <a:rPr lang="tr-TR" dirty="0">
                <a:latin typeface="Times New Roman" panose="02020603050405020304" pitchFamily="18" charset="0"/>
                <a:cs typeface="Times New Roman" panose="02020603050405020304" pitchFamily="18" charset="0"/>
              </a:rPr>
              <a:t> olarak taratılacaktır.</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A24DFD97-ECD2-4682-91CF-25277CEF221A}"/>
              </a:ext>
            </a:extLst>
          </p:cNvPr>
          <p:cNvPicPr>
            <a:picLocks noChangeAspect="1"/>
          </p:cNvPicPr>
          <p:nvPr/>
        </p:nvPicPr>
        <p:blipFill>
          <a:blip r:embed="rId2"/>
          <a:stretch>
            <a:fillRect/>
          </a:stretch>
        </p:blipFill>
        <p:spPr>
          <a:xfrm>
            <a:off x="7585307" y="181357"/>
            <a:ext cx="4211153" cy="6476895"/>
          </a:xfrm>
          <a:prstGeom prst="rect">
            <a:avLst/>
          </a:prstGeom>
          <a:ln>
            <a:noFill/>
          </a:ln>
          <a:effectLst>
            <a:outerShdw blurRad="292100" dist="139700" dir="2700000" algn="tl" rotWithShape="0">
              <a:srgbClr val="333333">
                <a:alpha val="65000"/>
              </a:srgbClr>
            </a:outerShdw>
          </a:effectLst>
        </p:spPr>
      </p:pic>
      <p:sp>
        <p:nvSpPr>
          <p:cNvPr id="4" name="Sol Ayraç 3">
            <a:extLst>
              <a:ext uri="{FF2B5EF4-FFF2-40B4-BE49-F238E27FC236}">
                <a16:creationId xmlns:a16="http://schemas.microsoft.com/office/drawing/2014/main" id="{E74913C8-3588-44E6-8D4F-4C5CB7CEA354}"/>
              </a:ext>
            </a:extLst>
          </p:cNvPr>
          <p:cNvSpPr/>
          <p:nvPr/>
        </p:nvSpPr>
        <p:spPr>
          <a:xfrm>
            <a:off x="6338656" y="4074850"/>
            <a:ext cx="1091954" cy="258340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Metin kutusu 9">
            <a:extLst>
              <a:ext uri="{FF2B5EF4-FFF2-40B4-BE49-F238E27FC236}">
                <a16:creationId xmlns:a16="http://schemas.microsoft.com/office/drawing/2014/main" id="{CB3764D4-448C-4AAA-97D1-15369FD86A1C}"/>
              </a:ext>
            </a:extLst>
          </p:cNvPr>
          <p:cNvSpPr txBox="1"/>
          <p:nvPr/>
        </p:nvSpPr>
        <p:spPr>
          <a:xfrm>
            <a:off x="186432" y="4365036"/>
            <a:ext cx="5997528" cy="1477328"/>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Bu kısım firma tarafından öğrenciye staj ücret ödemesi yapılacaksa eksiksiz olarak doldurulup imzalanacaktır.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Öğrenciye firma tarafından öğrenciye staj ücret ödemesi yapılmayacaksa bu kısım doldurulmayacaktır.</a:t>
            </a:r>
          </a:p>
        </p:txBody>
      </p:sp>
    </p:spTree>
    <p:extLst>
      <p:ext uri="{BB962C8B-B14F-4D97-AF65-F5344CB8AC3E}">
        <p14:creationId xmlns:p14="http://schemas.microsoft.com/office/powerpoint/2010/main" val="42032535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1374</Words>
  <Application>Microsoft Office PowerPoint</Application>
  <PresentationFormat>Geniş ekran</PresentationFormat>
  <Paragraphs>100</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Times New Roman</vt:lpstr>
      <vt:lpstr>Office Teması</vt:lpstr>
      <vt:lpstr>Staj Başvurusu İçin Yapılacak İşlemler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Sık sorulan sorular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Başvurusu İçin Yapılacak İşlemler</dc:title>
  <dc:creator>alptuğ ünal</dc:creator>
  <cp:lastModifiedBy>alptuğ ünal</cp:lastModifiedBy>
  <cp:revision>41</cp:revision>
  <dcterms:created xsi:type="dcterms:W3CDTF">2020-06-13T09:34:05Z</dcterms:created>
  <dcterms:modified xsi:type="dcterms:W3CDTF">2020-06-23T10:05:22Z</dcterms:modified>
</cp:coreProperties>
</file>